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7" r:id="rId2"/>
    <p:sldId id="346" r:id="rId3"/>
    <p:sldId id="347" r:id="rId4"/>
    <p:sldId id="348" r:id="rId5"/>
    <p:sldId id="349" r:id="rId6"/>
    <p:sldId id="350" r:id="rId7"/>
    <p:sldId id="351" r:id="rId8"/>
    <p:sldId id="352" r:id="rId9"/>
    <p:sldId id="496" r:id="rId10"/>
    <p:sldId id="353" r:id="rId11"/>
    <p:sldId id="354" r:id="rId12"/>
    <p:sldId id="371" r:id="rId13"/>
    <p:sldId id="370" r:id="rId14"/>
    <p:sldId id="369" r:id="rId15"/>
    <p:sldId id="355" r:id="rId16"/>
    <p:sldId id="356" r:id="rId17"/>
    <p:sldId id="357" r:id="rId18"/>
    <p:sldId id="358" r:id="rId19"/>
    <p:sldId id="360" r:id="rId20"/>
    <p:sldId id="359" r:id="rId21"/>
    <p:sldId id="394" r:id="rId22"/>
    <p:sldId id="361" r:id="rId23"/>
    <p:sldId id="362" r:id="rId24"/>
    <p:sldId id="363" r:id="rId25"/>
    <p:sldId id="364" r:id="rId26"/>
    <p:sldId id="365" r:id="rId27"/>
    <p:sldId id="366" r:id="rId28"/>
    <p:sldId id="367" r:id="rId29"/>
    <p:sldId id="368" r:id="rId30"/>
    <p:sldId id="490" r:id="rId31"/>
    <p:sldId id="372" r:id="rId32"/>
    <p:sldId id="492" r:id="rId33"/>
    <p:sldId id="493" r:id="rId34"/>
    <p:sldId id="494" r:id="rId35"/>
    <p:sldId id="373" r:id="rId36"/>
    <p:sldId id="374" r:id="rId37"/>
    <p:sldId id="375" r:id="rId38"/>
    <p:sldId id="376" r:id="rId39"/>
    <p:sldId id="377" r:id="rId40"/>
    <p:sldId id="378" r:id="rId41"/>
    <p:sldId id="379" r:id="rId42"/>
    <p:sldId id="380" r:id="rId43"/>
    <p:sldId id="388" r:id="rId44"/>
    <p:sldId id="381" r:id="rId45"/>
    <p:sldId id="382" r:id="rId46"/>
    <p:sldId id="383" r:id="rId47"/>
    <p:sldId id="384" r:id="rId48"/>
    <p:sldId id="385" r:id="rId49"/>
    <p:sldId id="386" r:id="rId50"/>
    <p:sldId id="387" r:id="rId51"/>
    <p:sldId id="389" r:id="rId52"/>
    <p:sldId id="390" r:id="rId53"/>
    <p:sldId id="391" r:id="rId54"/>
    <p:sldId id="392" r:id="rId55"/>
    <p:sldId id="495" r:id="rId56"/>
    <p:sldId id="393" r:id="rId57"/>
    <p:sldId id="395" r:id="rId58"/>
    <p:sldId id="396" r:id="rId59"/>
    <p:sldId id="397" r:id="rId60"/>
    <p:sldId id="398" r:id="rId61"/>
    <p:sldId id="399" r:id="rId62"/>
    <p:sldId id="400" r:id="rId63"/>
    <p:sldId id="401" r:id="rId64"/>
    <p:sldId id="402" r:id="rId65"/>
    <p:sldId id="403" r:id="rId66"/>
    <p:sldId id="404" r:id="rId67"/>
    <p:sldId id="405" r:id="rId68"/>
    <p:sldId id="406" r:id="rId69"/>
    <p:sldId id="407" r:id="rId70"/>
    <p:sldId id="408" r:id="rId71"/>
    <p:sldId id="409" r:id="rId72"/>
    <p:sldId id="410" r:id="rId73"/>
    <p:sldId id="411" r:id="rId74"/>
    <p:sldId id="412" r:id="rId75"/>
    <p:sldId id="413" r:id="rId76"/>
    <p:sldId id="414" r:id="rId77"/>
    <p:sldId id="415" r:id="rId78"/>
    <p:sldId id="416" r:id="rId79"/>
    <p:sldId id="417" r:id="rId80"/>
    <p:sldId id="418" r:id="rId81"/>
    <p:sldId id="419" r:id="rId82"/>
    <p:sldId id="420" r:id="rId83"/>
    <p:sldId id="421" r:id="rId84"/>
    <p:sldId id="422" r:id="rId85"/>
    <p:sldId id="423" r:id="rId86"/>
    <p:sldId id="426" r:id="rId87"/>
    <p:sldId id="442" r:id="rId88"/>
    <p:sldId id="460" r:id="rId89"/>
    <p:sldId id="424" r:id="rId90"/>
    <p:sldId id="425" r:id="rId91"/>
    <p:sldId id="427" r:id="rId92"/>
    <p:sldId id="428" r:id="rId93"/>
    <p:sldId id="429" r:id="rId94"/>
    <p:sldId id="430" r:id="rId95"/>
    <p:sldId id="431" r:id="rId96"/>
    <p:sldId id="432" r:id="rId97"/>
    <p:sldId id="433" r:id="rId98"/>
    <p:sldId id="434" r:id="rId99"/>
    <p:sldId id="443" r:id="rId100"/>
    <p:sldId id="435" r:id="rId101"/>
    <p:sldId id="436" r:id="rId102"/>
    <p:sldId id="437" r:id="rId103"/>
    <p:sldId id="438" r:id="rId104"/>
    <p:sldId id="439" r:id="rId105"/>
    <p:sldId id="440" r:id="rId106"/>
    <p:sldId id="444" r:id="rId107"/>
    <p:sldId id="441" r:id="rId108"/>
    <p:sldId id="445" r:id="rId109"/>
    <p:sldId id="446" r:id="rId110"/>
    <p:sldId id="447" r:id="rId111"/>
    <p:sldId id="448" r:id="rId112"/>
    <p:sldId id="449" r:id="rId113"/>
    <p:sldId id="450" r:id="rId114"/>
    <p:sldId id="451" r:id="rId115"/>
    <p:sldId id="452" r:id="rId116"/>
    <p:sldId id="453" r:id="rId117"/>
    <p:sldId id="454" r:id="rId118"/>
    <p:sldId id="455" r:id="rId119"/>
    <p:sldId id="456" r:id="rId120"/>
    <p:sldId id="457" r:id="rId121"/>
    <p:sldId id="458" r:id="rId122"/>
    <p:sldId id="461" r:id="rId123"/>
    <p:sldId id="462" r:id="rId124"/>
    <p:sldId id="463" r:id="rId125"/>
    <p:sldId id="464" r:id="rId126"/>
    <p:sldId id="465" r:id="rId127"/>
    <p:sldId id="472" r:id="rId128"/>
    <p:sldId id="466" r:id="rId129"/>
    <p:sldId id="467" r:id="rId130"/>
    <p:sldId id="468" r:id="rId131"/>
    <p:sldId id="469" r:id="rId132"/>
    <p:sldId id="470" r:id="rId133"/>
    <p:sldId id="471" r:id="rId134"/>
    <p:sldId id="473" r:id="rId135"/>
    <p:sldId id="474" r:id="rId136"/>
    <p:sldId id="475" r:id="rId137"/>
    <p:sldId id="476" r:id="rId138"/>
    <p:sldId id="477" r:id="rId139"/>
    <p:sldId id="478" r:id="rId140"/>
    <p:sldId id="479" r:id="rId141"/>
    <p:sldId id="480" r:id="rId142"/>
    <p:sldId id="481" r:id="rId143"/>
    <p:sldId id="482" r:id="rId144"/>
    <p:sldId id="483" r:id="rId145"/>
    <p:sldId id="484" r:id="rId146"/>
    <p:sldId id="485" r:id="rId147"/>
    <p:sldId id="486" r:id="rId148"/>
    <p:sldId id="487" r:id="rId149"/>
    <p:sldId id="488" r:id="rId150"/>
    <p:sldId id="489" r:id="rId151"/>
    <p:sldId id="497" r:id="rId152"/>
    <p:sldId id="498" r:id="rId153"/>
    <p:sldId id="499" r:id="rId154"/>
    <p:sldId id="344" r:id="rId155"/>
  </p:sldIdLst>
  <p:sldSz cx="9144000" cy="6858000" type="screen4x3"/>
  <p:notesSz cx="6858000" cy="9144000"/>
  <p:embeddedFontLst>
    <p:embeddedFont>
      <p:font typeface="Century Schoolbook" panose="02040604050505020304" pitchFamily="18" charset="0"/>
      <p:regular r:id="rId156"/>
      <p:bold r:id="rId157"/>
      <p:italic r:id="rId158"/>
      <p:boldItalic r:id="rId159"/>
    </p:embeddedFont>
    <p:embeddedFont>
      <p:font typeface="Comic Sans MS" panose="030F0702030302020204" pitchFamily="66" charset="0"/>
      <p:regular r:id="rId160"/>
      <p:bold r:id="rId161"/>
      <p:italic r:id="rId162"/>
      <p:boldItalic r:id="rId163"/>
    </p:embeddedFont>
    <p:embeddedFont>
      <p:font typeface="Calibri" panose="020F0502020204030204" pitchFamily="34" charset="0"/>
      <p:regular r:id="rId164"/>
      <p:bold r:id="rId165"/>
      <p:italic r:id="rId166"/>
      <p:boldItalic r:id="rId16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8A0000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0085" autoAdjust="0"/>
  </p:normalViewPr>
  <p:slideViewPr>
    <p:cSldViewPr>
      <p:cViewPr>
        <p:scale>
          <a:sx n="80" d="100"/>
          <a:sy n="80" d="100"/>
        </p:scale>
        <p:origin x="-2490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font" Target="fonts/font4.fntdata"/><Relationship Id="rId170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font" Target="fonts/font5.fntdata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tableStyles" Target="tableStyle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font" Target="fonts/font6.fntdata"/><Relationship Id="rId16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font" Target="fonts/font1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font" Target="fonts/font1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font" Target="fonts/font2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font" Target="fonts/font8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font" Target="fonts/font9.fntdata"/><Relationship Id="rId16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font" Target="fonts/font10.fntdata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2130425"/>
            <a:ext cx="676652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9972" y="3886200"/>
            <a:ext cx="5572428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13.10.2025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600200"/>
            <a:ext cx="699512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13.10.2025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91680" y="1600200"/>
            <a:ext cx="280412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  <a:lvl2pPr>
              <a:defRPr sz="24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2pPr>
            <a:lvl3pPr>
              <a:defRPr sz="20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3pPr>
            <a:lvl4pPr>
              <a:defRPr sz="1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4pPr>
            <a:lvl5pPr>
              <a:defRPr sz="1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  <a:lvl2pPr>
              <a:defRPr sz="24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2pPr>
            <a:lvl3pPr>
              <a:defRPr sz="20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3pPr>
            <a:lvl4pPr>
              <a:defRPr sz="1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4pPr>
            <a:lvl5pPr>
              <a:defRPr sz="180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13.10.2025</a:t>
            </a:fld>
            <a:endParaRPr lang="ru-RU"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13.10.2025</a:t>
            </a:fld>
            <a:endParaRPr lang="ru-RU"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13.10.2025</a:t>
            </a:fld>
            <a:endParaRPr lang="ru-RU"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fif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404664"/>
            <a:ext cx="6766520" cy="4824536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5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5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+mj-lt"/>
                <a:cs typeface="Arial" pitchFamily="34" charset="0"/>
              </a:rPr>
              <a:t>Анализ воспитательного процесса </a:t>
            </a:r>
            <a:br>
              <a:rPr lang="ru-RU" sz="3600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+mj-lt"/>
                <a:cs typeface="Arial" pitchFamily="34" charset="0"/>
              </a:rPr>
            </a:br>
            <a:r>
              <a:rPr lang="ru-RU" sz="3600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+mj-lt"/>
                <a:cs typeface="Arial" pitchFamily="34" charset="0"/>
              </a:rPr>
              <a:t>в МКОУ </a:t>
            </a:r>
            <a:r>
              <a:rPr lang="ru-RU" sz="3600" dirty="0" err="1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+mj-lt"/>
                <a:cs typeface="Arial" pitchFamily="34" charset="0"/>
              </a:rPr>
              <a:t>Даниловской</a:t>
            </a:r>
            <a:r>
              <a:rPr lang="ru-RU" sz="3600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+mj-lt"/>
                <a:cs typeface="Arial" pitchFamily="34" charset="0"/>
              </a:rPr>
              <a:t> СШ </a:t>
            </a:r>
            <a:br>
              <a:rPr lang="ru-RU" sz="3600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+mj-lt"/>
                <a:cs typeface="Arial" pitchFamily="34" charset="0"/>
              </a:rPr>
            </a:br>
            <a:r>
              <a:rPr lang="ru-RU" sz="3600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+mj-lt"/>
                <a:cs typeface="Arial" pitchFamily="34" charset="0"/>
              </a:rPr>
              <a:t>им. А.С. Макаренко </a:t>
            </a:r>
            <a:br>
              <a:rPr lang="ru-RU" sz="3600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+mj-lt"/>
                <a:cs typeface="Arial" pitchFamily="34" charset="0"/>
              </a:rPr>
            </a:br>
            <a:r>
              <a:rPr lang="ru-RU" sz="3600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latin typeface="+mj-lt"/>
                <a:cs typeface="Arial" pitchFamily="34" charset="0"/>
              </a:rPr>
              <a:t>за 2024-2025 учебный год</a:t>
            </a:r>
            <a:r>
              <a:rPr lang="ru-RU" sz="3600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+mj-lt"/>
                <a:cs typeface="Arial" charset="0"/>
              </a:rPr>
              <a:t/>
            </a:r>
            <a:br>
              <a:rPr lang="ru-RU" sz="3600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+mj-lt"/>
                <a:cs typeface="Arial" charset="0"/>
              </a:rPr>
            </a:br>
            <a:endParaRPr lang="ru-RU" sz="3600" dirty="0">
              <a:ln w="19050">
                <a:solidFill>
                  <a:prstClr val="white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+mj-lt"/>
              <a:cs typeface="Arial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9972" y="4725144"/>
            <a:ext cx="5572428" cy="91365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70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</a:rPr>
              <a:t>Модули воспитательной деятельности 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b="1" dirty="0"/>
              <a:t>Модуль «Урочная деятельность»</a:t>
            </a:r>
            <a:endParaRPr lang="ru-RU" sz="1800" dirty="0"/>
          </a:p>
          <a:p>
            <a:r>
              <a:rPr lang="ru-RU" sz="1800" b="1" dirty="0"/>
              <a:t>Модуль «Внеурочная деятельность»</a:t>
            </a:r>
            <a:endParaRPr lang="ru-RU" sz="1800" dirty="0"/>
          </a:p>
          <a:p>
            <a:r>
              <a:rPr lang="ru-RU" sz="1800" b="1" dirty="0"/>
              <a:t>Модуль «Классное руководство»</a:t>
            </a:r>
            <a:endParaRPr lang="ru-RU" sz="1800" dirty="0"/>
          </a:p>
          <a:p>
            <a:r>
              <a:rPr lang="ru-RU" sz="1800" b="1" dirty="0"/>
              <a:t>Модуль «Основные школьные дела»</a:t>
            </a:r>
            <a:endParaRPr lang="ru-RU" sz="1800" dirty="0"/>
          </a:p>
          <a:p>
            <a:r>
              <a:rPr lang="ru-RU" sz="1800" b="1" dirty="0"/>
              <a:t>Модуль «Внешкольные мероприятия»</a:t>
            </a:r>
            <a:endParaRPr lang="ru-RU" sz="1800" dirty="0"/>
          </a:p>
          <a:p>
            <a:r>
              <a:rPr lang="ru-RU" sz="1800" b="1" dirty="0"/>
              <a:t>Модуль «Организация предметно-пространственной среды»</a:t>
            </a:r>
            <a:endParaRPr lang="ru-RU" sz="1800" dirty="0"/>
          </a:p>
          <a:p>
            <a:r>
              <a:rPr lang="ru-RU" sz="1800" b="1" dirty="0"/>
              <a:t>Модуль «Взаимодействие с родителями»</a:t>
            </a:r>
            <a:endParaRPr lang="ru-RU" sz="1800" dirty="0"/>
          </a:p>
          <a:p>
            <a:r>
              <a:rPr lang="ru-RU" sz="1800" b="1" dirty="0"/>
              <a:t>Модуль «Самоуправление»</a:t>
            </a:r>
            <a:endParaRPr lang="ru-RU" sz="1800" dirty="0"/>
          </a:p>
          <a:p>
            <a:r>
              <a:rPr lang="ru-RU" sz="1800" b="1" dirty="0"/>
              <a:t>Модуль «Профилактика и безопасность»</a:t>
            </a:r>
            <a:endParaRPr lang="ru-RU" sz="1800" dirty="0"/>
          </a:p>
          <a:p>
            <a:r>
              <a:rPr lang="ru-RU" sz="1800" b="1" dirty="0"/>
              <a:t>Социальное партнерство</a:t>
            </a:r>
            <a:endParaRPr lang="ru-RU" sz="1800" dirty="0"/>
          </a:p>
          <a:p>
            <a:r>
              <a:rPr lang="ru-RU" sz="1800" b="1" dirty="0"/>
              <a:t>Профориентация</a:t>
            </a:r>
            <a:r>
              <a:rPr 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0725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57018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dirty="0">
                <a:solidFill>
                  <a:schemeClr val="bg1"/>
                </a:solidFill>
              </a:rPr>
              <a:t>М</a:t>
            </a:r>
            <a:r>
              <a:rPr lang="ru-RU" sz="3600" dirty="0" smtClean="0">
                <a:solidFill>
                  <a:schemeClr val="bg1"/>
                </a:solidFill>
              </a:rPr>
              <a:t>одуль  «Урочная деятельность» 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777" y="1600200"/>
            <a:ext cx="5871519" cy="4525963"/>
          </a:xfrm>
        </p:spPr>
      </p:pic>
    </p:spTree>
    <p:extLst>
      <p:ext uri="{BB962C8B-B14F-4D97-AF65-F5344CB8AC3E}">
        <p14:creationId xmlns:p14="http://schemas.microsoft.com/office/powerpoint/2010/main" val="213916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801550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40525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09888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012360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995120" cy="1143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  <a:latin typeface="Century Schoolbook" panose="02040604050505020304" pitchFamily="18" charset="0"/>
              </a:rPr>
              <a:t>Модуль «Внеурочная деятельность»</a:t>
            </a:r>
            <a:r>
              <a:rPr lang="ru-RU" sz="3600" dirty="0">
                <a:solidFill>
                  <a:schemeClr val="bg1"/>
                </a:solidFill>
                <a:latin typeface="Century Schoolbook" panose="02040604050505020304" pitchFamily="18" charset="0"/>
              </a:rPr>
              <a:t/>
            </a:r>
            <a:br>
              <a:rPr lang="ru-RU" sz="3600" dirty="0">
                <a:solidFill>
                  <a:schemeClr val="bg1"/>
                </a:solidFill>
                <a:latin typeface="Century Schoolbook" panose="02040604050505020304" pitchFamily="18" charset="0"/>
              </a:rPr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184262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56313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2811860"/>
            <a:ext cx="2803525" cy="210264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671181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</a:rPr>
              <a:t>Модуль «Классное руководство»</a:t>
            </a:r>
            <a:r>
              <a:rPr lang="ru-RU" sz="3600" dirty="0">
                <a:solidFill>
                  <a:schemeClr val="bg1"/>
                </a:solidFill>
              </a:rPr>
              <a:t/>
            </a:r>
            <a:br>
              <a:rPr lang="ru-RU" sz="3600" dirty="0">
                <a:solidFill>
                  <a:schemeClr val="bg1"/>
                </a:solidFill>
              </a:rPr>
            </a:b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62846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4138" y="1600200"/>
            <a:ext cx="5690798" cy="4525963"/>
          </a:xfrm>
        </p:spPr>
      </p:pic>
    </p:spTree>
    <p:extLst>
      <p:ext uri="{BB962C8B-B14F-4D97-AF65-F5344CB8AC3E}">
        <p14:creationId xmlns:p14="http://schemas.microsoft.com/office/powerpoint/2010/main" val="3455617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115" y="1600200"/>
            <a:ext cx="6030845" cy="4525963"/>
          </a:xfrm>
        </p:spPr>
      </p:pic>
    </p:spTree>
    <p:extLst>
      <p:ext uri="{BB962C8B-B14F-4D97-AF65-F5344CB8AC3E}">
        <p14:creationId xmlns:p14="http://schemas.microsoft.com/office/powerpoint/2010/main" val="2532260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194301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40143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458" y="1600200"/>
            <a:ext cx="6024158" cy="4525963"/>
          </a:xfrm>
        </p:spPr>
      </p:pic>
    </p:spTree>
    <p:extLst>
      <p:ext uri="{BB962C8B-B14F-4D97-AF65-F5344CB8AC3E}">
        <p14:creationId xmlns:p14="http://schemas.microsoft.com/office/powerpoint/2010/main" val="293361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1716" y="1600200"/>
            <a:ext cx="6055643" cy="4525963"/>
          </a:xfrm>
        </p:spPr>
      </p:pic>
    </p:spTree>
    <p:extLst>
      <p:ext uri="{BB962C8B-B14F-4D97-AF65-F5344CB8AC3E}">
        <p14:creationId xmlns:p14="http://schemas.microsoft.com/office/powerpoint/2010/main" val="2089403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994165"/>
            <a:ext cx="2803525" cy="3738033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2932410"/>
            <a:ext cx="4038600" cy="1861542"/>
          </a:xfrm>
        </p:spPr>
      </p:pic>
    </p:spTree>
    <p:extLst>
      <p:ext uri="{BB962C8B-B14F-4D97-AF65-F5344CB8AC3E}">
        <p14:creationId xmlns:p14="http://schemas.microsoft.com/office/powerpoint/2010/main" val="3576270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5640" y="1600200"/>
            <a:ext cx="4787795" cy="4525963"/>
          </a:xfrm>
        </p:spPr>
      </p:pic>
    </p:spTree>
    <p:extLst>
      <p:ext uri="{BB962C8B-B14F-4D97-AF65-F5344CB8AC3E}">
        <p14:creationId xmlns:p14="http://schemas.microsoft.com/office/powerpoint/2010/main" val="3987764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2070" y="1600200"/>
            <a:ext cx="5534935" cy="4525963"/>
          </a:xfrm>
        </p:spPr>
      </p:pic>
    </p:spTree>
    <p:extLst>
      <p:ext uri="{BB962C8B-B14F-4D97-AF65-F5344CB8AC3E}">
        <p14:creationId xmlns:p14="http://schemas.microsoft.com/office/powerpoint/2010/main" val="1500425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55255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2287592"/>
            <a:ext cx="6994525" cy="3151179"/>
          </a:xfrm>
        </p:spPr>
      </p:pic>
    </p:spTree>
    <p:extLst>
      <p:ext uri="{BB962C8B-B14F-4D97-AF65-F5344CB8AC3E}">
        <p14:creationId xmlns:p14="http://schemas.microsoft.com/office/powerpoint/2010/main" val="3442290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838419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975191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1196752"/>
            <a:ext cx="6480720" cy="4752528"/>
          </a:xfrm>
        </p:spPr>
      </p:pic>
    </p:spTree>
    <p:extLst>
      <p:ext uri="{BB962C8B-B14F-4D97-AF65-F5344CB8AC3E}">
        <p14:creationId xmlns:p14="http://schemas.microsoft.com/office/powerpoint/2010/main" val="947893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899145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2953455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1979496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8008417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2287592"/>
            <a:ext cx="6994525" cy="3151179"/>
          </a:xfrm>
        </p:spPr>
      </p:pic>
    </p:spTree>
    <p:extLst>
      <p:ext uri="{BB962C8B-B14F-4D97-AF65-F5344CB8AC3E}">
        <p14:creationId xmlns:p14="http://schemas.microsoft.com/office/powerpoint/2010/main" val="2024531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88165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2730269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2301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859287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532708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954990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5754962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1716" y="1600200"/>
            <a:ext cx="6055643" cy="4525963"/>
          </a:xfrm>
        </p:spPr>
      </p:pic>
    </p:spTree>
    <p:extLst>
      <p:ext uri="{BB962C8B-B14F-4D97-AF65-F5344CB8AC3E}">
        <p14:creationId xmlns:p14="http://schemas.microsoft.com/office/powerpoint/2010/main" val="32819810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5958065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</a:rPr>
              <a:t>Модуль «Основные школьные дела»</a:t>
            </a:r>
            <a:r>
              <a:rPr lang="ru-RU" sz="3600" dirty="0">
                <a:solidFill>
                  <a:schemeClr val="bg1"/>
                </a:solidFill>
              </a:rPr>
              <a:t/>
            </a:r>
            <a:br>
              <a:rPr lang="ru-RU" sz="3600" dirty="0">
                <a:solidFill>
                  <a:schemeClr val="bg1"/>
                </a:solidFill>
              </a:rPr>
            </a:b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895971"/>
            <a:ext cx="6994525" cy="3934420"/>
          </a:xfrm>
        </p:spPr>
      </p:pic>
    </p:spTree>
    <p:extLst>
      <p:ext uri="{BB962C8B-B14F-4D97-AF65-F5344CB8AC3E}">
        <p14:creationId xmlns:p14="http://schemas.microsoft.com/office/powerpoint/2010/main" val="35149086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895971"/>
            <a:ext cx="6994525" cy="3934420"/>
          </a:xfrm>
        </p:spPr>
      </p:pic>
    </p:spTree>
    <p:extLst>
      <p:ext uri="{BB962C8B-B14F-4D97-AF65-F5344CB8AC3E}">
        <p14:creationId xmlns:p14="http://schemas.microsoft.com/office/powerpoint/2010/main" val="2788594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6492585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0838319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818189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0947836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6321759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859542"/>
            <a:ext cx="6994525" cy="4007279"/>
          </a:xfrm>
        </p:spPr>
      </p:pic>
    </p:spTree>
    <p:extLst>
      <p:ext uri="{BB962C8B-B14F-4D97-AF65-F5344CB8AC3E}">
        <p14:creationId xmlns:p14="http://schemas.microsoft.com/office/powerpoint/2010/main" val="35567540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906414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2789853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562939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218731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8750385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6927126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8829795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5169139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39402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8630171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027694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8963137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619207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739968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7921143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9308862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216461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4887693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4545787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895971"/>
            <a:ext cx="6994525" cy="3934420"/>
          </a:xfrm>
        </p:spPr>
      </p:pic>
    </p:spTree>
    <p:extLst>
      <p:ext uri="{BB962C8B-B14F-4D97-AF65-F5344CB8AC3E}">
        <p14:creationId xmlns:p14="http://schemas.microsoft.com/office/powerpoint/2010/main" val="23905445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065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379373137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664979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065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15367494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</a:rPr>
              <a:t>Модуль «Внешкольные мероприятия»</a:t>
            </a:r>
            <a:r>
              <a:rPr lang="ru-RU" sz="3600" dirty="0">
                <a:solidFill>
                  <a:schemeClr val="bg1"/>
                </a:solidFill>
              </a:rPr>
              <a:t/>
            </a:r>
            <a:br>
              <a:rPr lang="ru-RU" sz="3600" dirty="0">
                <a:solidFill>
                  <a:schemeClr val="bg1"/>
                </a:solidFill>
              </a:rPr>
            </a:b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458" y="1600200"/>
            <a:ext cx="6024158" cy="4525963"/>
          </a:xfrm>
        </p:spPr>
      </p:pic>
    </p:spTree>
    <p:extLst>
      <p:ext uri="{BB962C8B-B14F-4D97-AF65-F5344CB8AC3E}">
        <p14:creationId xmlns:p14="http://schemas.microsoft.com/office/powerpoint/2010/main" val="8132732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7994400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239124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9904729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6625376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458" y="1600200"/>
            <a:ext cx="6024158" cy="4525963"/>
          </a:xfrm>
        </p:spPr>
      </p:pic>
    </p:spTree>
    <p:extLst>
      <p:ext uri="{BB962C8B-B14F-4D97-AF65-F5344CB8AC3E}">
        <p14:creationId xmlns:p14="http://schemas.microsoft.com/office/powerpoint/2010/main" val="16672363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6807892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0962082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2431758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067090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049982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6984981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3007714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895971"/>
            <a:ext cx="6994525" cy="3934420"/>
          </a:xfrm>
        </p:spPr>
      </p:pic>
    </p:spTree>
    <p:extLst>
      <p:ext uri="{BB962C8B-B14F-4D97-AF65-F5344CB8AC3E}">
        <p14:creationId xmlns:p14="http://schemas.microsoft.com/office/powerpoint/2010/main" val="247271770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13452982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895971"/>
            <a:ext cx="6994525" cy="3934420"/>
          </a:xfrm>
        </p:spPr>
      </p:pic>
    </p:spTree>
    <p:extLst>
      <p:ext uri="{BB962C8B-B14F-4D97-AF65-F5344CB8AC3E}">
        <p14:creationId xmlns:p14="http://schemas.microsoft.com/office/powerpoint/2010/main" val="42013433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0323286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065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163882064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932" y="1772816"/>
            <a:ext cx="2340864" cy="1560576"/>
          </a:xfrm>
        </p:spPr>
      </p:pic>
      <p:pic>
        <p:nvPicPr>
          <p:cNvPr id="1026" name="Picture 2" descr="C:\Users\Lipa\Desktop\Анали 24-25 год выступлени е на пед совет\18-4-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1916832"/>
            <a:ext cx="2341563" cy="156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3510980"/>
            <a:ext cx="3706854" cy="278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630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37939182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51965014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1635626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5575588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065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200937563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7591" y="1600200"/>
            <a:ext cx="4603893" cy="4525963"/>
          </a:xfrm>
        </p:spPr>
      </p:pic>
    </p:spTree>
    <p:extLst>
      <p:ext uri="{BB962C8B-B14F-4D97-AF65-F5344CB8AC3E}">
        <p14:creationId xmlns:p14="http://schemas.microsoft.com/office/powerpoint/2010/main" val="108099227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895971"/>
            <a:ext cx="6994525" cy="3934420"/>
          </a:xfrm>
        </p:spPr>
      </p:pic>
    </p:spTree>
    <p:extLst>
      <p:ext uri="{BB962C8B-B14F-4D97-AF65-F5344CB8AC3E}">
        <p14:creationId xmlns:p14="http://schemas.microsoft.com/office/powerpoint/2010/main" val="24560917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895971"/>
            <a:ext cx="6994525" cy="3934420"/>
          </a:xfrm>
        </p:spPr>
      </p:pic>
    </p:spTree>
    <p:extLst>
      <p:ext uri="{BB962C8B-B14F-4D97-AF65-F5344CB8AC3E}">
        <p14:creationId xmlns:p14="http://schemas.microsoft.com/office/powerpoint/2010/main" val="15527024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7344498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00886642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520695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49817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200" b="1" dirty="0">
                <a:solidFill>
                  <a:schemeClr val="bg1"/>
                </a:solidFill>
              </a:rPr>
              <a:t>Модуль «Организация предметно-пространственной среды»</a:t>
            </a: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3058" y="1916113"/>
            <a:ext cx="5632958" cy="4210050"/>
          </a:xfrm>
        </p:spPr>
      </p:pic>
    </p:spTree>
    <p:extLst>
      <p:ext uri="{BB962C8B-B14F-4D97-AF65-F5344CB8AC3E}">
        <p14:creationId xmlns:p14="http://schemas.microsoft.com/office/powerpoint/2010/main" val="201399396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895971"/>
            <a:ext cx="6994525" cy="3934420"/>
          </a:xfrm>
        </p:spPr>
      </p:pic>
    </p:spTree>
    <p:extLst>
      <p:ext uri="{BB962C8B-B14F-4D97-AF65-F5344CB8AC3E}">
        <p14:creationId xmlns:p14="http://schemas.microsoft.com/office/powerpoint/2010/main" val="174784115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8673" y="2107533"/>
            <a:ext cx="4681728" cy="3511296"/>
          </a:xfrm>
        </p:spPr>
      </p:pic>
    </p:spTree>
    <p:extLst>
      <p:ext uri="{BB962C8B-B14F-4D97-AF65-F5344CB8AC3E}">
        <p14:creationId xmlns:p14="http://schemas.microsoft.com/office/powerpoint/2010/main" val="48346887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56278718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4174097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73255742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200" b="1" dirty="0">
                <a:solidFill>
                  <a:schemeClr val="bg1"/>
                </a:solidFill>
              </a:rPr>
              <a:t>Модуль «Взаимодействие с родителями»</a:t>
            </a: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458" y="1600200"/>
            <a:ext cx="6024158" cy="4525963"/>
          </a:xfrm>
        </p:spPr>
      </p:pic>
    </p:spTree>
    <p:extLst>
      <p:ext uri="{BB962C8B-B14F-4D97-AF65-F5344CB8AC3E}">
        <p14:creationId xmlns:p14="http://schemas.microsoft.com/office/powerpoint/2010/main" val="261087696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458" y="1600200"/>
            <a:ext cx="6024158" cy="4525963"/>
          </a:xfrm>
        </p:spPr>
      </p:pic>
    </p:spTree>
    <p:extLst>
      <p:ext uri="{BB962C8B-B14F-4D97-AF65-F5344CB8AC3E}">
        <p14:creationId xmlns:p14="http://schemas.microsoft.com/office/powerpoint/2010/main" val="118619800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40230593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17554096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32290033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19338039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458" y="1600200"/>
            <a:ext cx="6024158" cy="4525963"/>
          </a:xfrm>
        </p:spPr>
      </p:pic>
    </p:spTree>
    <p:extLst>
      <p:ext uri="{BB962C8B-B14F-4D97-AF65-F5344CB8AC3E}">
        <p14:creationId xmlns:p14="http://schemas.microsoft.com/office/powerpoint/2010/main" val="18915893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458" y="1600200"/>
            <a:ext cx="6024158" cy="4525963"/>
          </a:xfrm>
        </p:spPr>
      </p:pic>
    </p:spTree>
    <p:extLst>
      <p:ext uri="{BB962C8B-B14F-4D97-AF65-F5344CB8AC3E}">
        <p14:creationId xmlns:p14="http://schemas.microsoft.com/office/powerpoint/2010/main" val="393586361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</a:rPr>
              <a:t>Модуль «Самоуправление»</a:t>
            </a:r>
            <a:r>
              <a:rPr lang="ru-RU" sz="3600" dirty="0">
                <a:solidFill>
                  <a:schemeClr val="bg1"/>
                </a:solidFill>
              </a:rPr>
              <a:t/>
            </a:r>
            <a:br>
              <a:rPr lang="ru-RU" sz="3600" dirty="0">
                <a:solidFill>
                  <a:schemeClr val="bg1"/>
                </a:solidFill>
              </a:rPr>
            </a:b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49341716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6556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302387063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9355" y="1600200"/>
            <a:ext cx="3400365" cy="4525963"/>
          </a:xfrm>
        </p:spPr>
      </p:pic>
    </p:spTree>
    <p:extLst>
      <p:ext uri="{BB962C8B-B14F-4D97-AF65-F5344CB8AC3E}">
        <p14:creationId xmlns:p14="http://schemas.microsoft.com/office/powerpoint/2010/main" val="247683628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458" y="1600200"/>
            <a:ext cx="6024158" cy="4525963"/>
          </a:xfrm>
        </p:spPr>
      </p:pic>
    </p:spTree>
    <p:extLst>
      <p:ext uri="{BB962C8B-B14F-4D97-AF65-F5344CB8AC3E}">
        <p14:creationId xmlns:p14="http://schemas.microsoft.com/office/powerpoint/2010/main" val="202477321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2301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7615927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618" y="1600200"/>
            <a:ext cx="5355839" cy="4525963"/>
          </a:xfrm>
        </p:spPr>
      </p:pic>
    </p:spTree>
    <p:extLst>
      <p:ext uri="{BB962C8B-B14F-4D97-AF65-F5344CB8AC3E}">
        <p14:creationId xmlns:p14="http://schemas.microsoft.com/office/powerpoint/2010/main" val="46661383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2046244"/>
            <a:ext cx="6994525" cy="3633874"/>
          </a:xfrm>
        </p:spPr>
      </p:pic>
    </p:spTree>
    <p:extLst>
      <p:ext uri="{BB962C8B-B14F-4D97-AF65-F5344CB8AC3E}">
        <p14:creationId xmlns:p14="http://schemas.microsoft.com/office/powerpoint/2010/main" val="364914093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5369" y="1600200"/>
            <a:ext cx="6028337" cy="4525963"/>
          </a:xfrm>
        </p:spPr>
      </p:pic>
    </p:spTree>
    <p:extLst>
      <p:ext uri="{BB962C8B-B14F-4D97-AF65-F5344CB8AC3E}">
        <p14:creationId xmlns:p14="http://schemas.microsoft.com/office/powerpoint/2010/main" val="237451037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</a:rPr>
              <a:t>Модуль «Профилактика и безопасность»</a:t>
            </a:r>
            <a:r>
              <a:rPr lang="ru-RU" sz="3600" dirty="0">
                <a:solidFill>
                  <a:schemeClr val="bg1"/>
                </a:solidFill>
              </a:rPr>
              <a:t/>
            </a:r>
            <a:br>
              <a:rPr lang="ru-RU" sz="3600" dirty="0">
                <a:solidFill>
                  <a:schemeClr val="bg1"/>
                </a:solidFill>
              </a:rPr>
            </a:b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23263532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83234934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34503410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83251908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30055768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6048" y="1600200"/>
            <a:ext cx="4646978" cy="4525963"/>
          </a:xfrm>
        </p:spPr>
      </p:pic>
    </p:spTree>
    <p:extLst>
      <p:ext uri="{BB962C8B-B14F-4D97-AF65-F5344CB8AC3E}">
        <p14:creationId xmlns:p14="http://schemas.microsoft.com/office/powerpoint/2010/main" val="199446221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</a:rPr>
              <a:t>Социальное партнерство</a:t>
            </a:r>
            <a:r>
              <a:rPr lang="ru-RU" sz="3600" dirty="0">
                <a:solidFill>
                  <a:schemeClr val="bg1"/>
                </a:solidFill>
              </a:rPr>
              <a:t/>
            </a:r>
            <a:br>
              <a:rPr lang="ru-RU" sz="3600" dirty="0">
                <a:solidFill>
                  <a:schemeClr val="bg1"/>
                </a:solidFill>
              </a:rPr>
            </a:b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83355632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60742631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065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271975454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065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100880113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618194"/>
            <a:ext cx="6994525" cy="4489975"/>
          </a:xfrm>
        </p:spPr>
      </p:pic>
    </p:spTree>
    <p:extLst>
      <p:ext uri="{BB962C8B-B14F-4D97-AF65-F5344CB8AC3E}">
        <p14:creationId xmlns:p14="http://schemas.microsoft.com/office/powerpoint/2010/main" val="360108366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275" y="1895971"/>
            <a:ext cx="6994525" cy="3934420"/>
          </a:xfrm>
        </p:spPr>
      </p:pic>
    </p:spTree>
    <p:extLst>
      <p:ext uri="{BB962C8B-B14F-4D97-AF65-F5344CB8AC3E}">
        <p14:creationId xmlns:p14="http://schemas.microsoft.com/office/powerpoint/2010/main" val="56434396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</a:rPr>
              <a:t>Профориентация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br>
              <a:rPr lang="ru-RU" sz="3600" dirty="0">
                <a:solidFill>
                  <a:schemeClr val="bg1"/>
                </a:solidFill>
              </a:rPr>
            </a:b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458" y="1600200"/>
            <a:ext cx="6024158" cy="4525963"/>
          </a:xfrm>
        </p:spPr>
      </p:pic>
    </p:spTree>
    <p:extLst>
      <p:ext uri="{BB962C8B-B14F-4D97-AF65-F5344CB8AC3E}">
        <p14:creationId xmlns:p14="http://schemas.microsoft.com/office/powerpoint/2010/main" val="300224721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6703150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78970179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47632096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75838165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5034628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12817101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8673" y="2067909"/>
            <a:ext cx="4681728" cy="3590544"/>
          </a:xfrm>
        </p:spPr>
      </p:pic>
    </p:spTree>
    <p:extLst>
      <p:ext uri="{BB962C8B-B14F-4D97-AF65-F5344CB8AC3E}">
        <p14:creationId xmlns:p14="http://schemas.microsoft.com/office/powerpoint/2010/main" val="337589464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81355592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05069183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26149495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47648445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928558848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53831640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10860500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82641890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Парта Героя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5888283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82032180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15316439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229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5950826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5530626"/>
          </a:xfrm>
        </p:spPr>
        <p:txBody>
          <a:bodyPr/>
          <a:lstStyle/>
          <a:p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ef37752b-5310-51fe-9e4c-b8f3f189269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798128"/>
            <a:ext cx="7407344" cy="54228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974806"/>
      </a:folHlink>
    </a:clrScheme>
    <a:fontScheme name="для шаблонов синий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107</Words>
  <Application>Microsoft Office PowerPoint</Application>
  <PresentationFormat>Экран (4:3)</PresentationFormat>
  <Paragraphs>25</Paragraphs>
  <Slides>154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154</vt:i4>
      </vt:variant>
    </vt:vector>
  </HeadingPairs>
  <TitlesOfParts>
    <vt:vector size="159" baseType="lpstr">
      <vt:lpstr>Arial</vt:lpstr>
      <vt:lpstr>Century Schoolbook</vt:lpstr>
      <vt:lpstr>Comic Sans MS</vt:lpstr>
      <vt:lpstr>Calibri</vt:lpstr>
      <vt:lpstr>1_Тема Office</vt:lpstr>
      <vt:lpstr> Анализ воспитательного процесса  в МКОУ Даниловской СШ  им. А.С. Макаренко  за 2024-2025 учебный год </vt:lpstr>
      <vt:lpstr>Модули воспитательной деятельности </vt:lpstr>
      <vt:lpstr>Модуль  «Урочная деятельность» </vt:lpstr>
      <vt:lpstr>Презентация PowerPoint</vt:lpstr>
      <vt:lpstr>Презентация PowerPoint</vt:lpstr>
      <vt:lpstr>Презентация PowerPoint</vt:lpstr>
      <vt:lpstr>Презентация PowerPoint</vt:lpstr>
      <vt:lpstr>Модуль «Внеурочная деятельность»   </vt:lpstr>
      <vt:lpstr>Презентация PowerPoint</vt:lpstr>
      <vt:lpstr>Презентация PowerPoint</vt:lpstr>
      <vt:lpstr>Модуль «Классное руководство»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Модуль «Основные школьные дела»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Модуль «Внешкольные мероприятия»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Модуль «Организация предметно-пространственной среды»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Модуль «Взаимодействие с родителями»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Модуль «Самоуправление»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Модуль «Профилактика и безопасность»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Социальное партнерство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Профориентация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Парта Героя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User-1</cp:lastModifiedBy>
  <cp:revision>188</cp:revision>
  <dcterms:created xsi:type="dcterms:W3CDTF">2014-07-06T18:18:01Z</dcterms:created>
  <dcterms:modified xsi:type="dcterms:W3CDTF">2025-10-13T12:23:32Z</dcterms:modified>
</cp:coreProperties>
</file>